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65" r:id="rId2"/>
    <p:sldId id="310" r:id="rId3"/>
    <p:sldId id="311" r:id="rId4"/>
    <p:sldId id="323" r:id="rId5"/>
    <p:sldId id="313" r:id="rId6"/>
    <p:sldId id="322" r:id="rId7"/>
    <p:sldId id="312" r:id="rId8"/>
    <p:sldId id="316" r:id="rId9"/>
    <p:sldId id="320" r:id="rId10"/>
    <p:sldId id="315" r:id="rId11"/>
    <p:sldId id="321" r:id="rId12"/>
    <p:sldId id="317" r:id="rId13"/>
    <p:sldId id="319" r:id="rId14"/>
    <p:sldId id="318"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weshwar bhat" initials="vb" lastIdx="1" clrIdx="0">
    <p:extLst>
      <p:ext uri="{19B8F6BF-5375-455C-9EA6-DF929625EA0E}">
        <p15:presenceInfo xmlns:p15="http://schemas.microsoft.com/office/powerpoint/2012/main" userId="5f32e849a30973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4T20:19:13.417"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9/25/2021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9/25/2021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9/25/2021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9/25/2021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9/25/2021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9/25/2021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9/25/2021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9/25/2021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9/25/2021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135374"/>
            <a:ext cx="8229600" cy="4535760"/>
          </a:xfrm>
        </p:spPr>
        <p:txBody>
          <a:bodyPr>
            <a:normAutofit/>
          </a:bodyPr>
          <a:lstStyle/>
          <a:p>
            <a:pPr marL="36900" indent="0"/>
            <a:r>
              <a:rPr lang="en-US" sz="4400" dirty="0"/>
              <a:t>Centre of competence </a:t>
            </a:r>
            <a:br>
              <a:rPr lang="en-US" sz="4400" dirty="0"/>
            </a:br>
            <a:r>
              <a:rPr lang="en-US" sz="4400" dirty="0"/>
              <a:t>In </a:t>
            </a:r>
            <a:br>
              <a:rPr lang="en-US" sz="4400" dirty="0"/>
            </a:br>
            <a:r>
              <a:rPr lang="en-US" sz="4400" dirty="0"/>
              <a:t>Visual Computing</a:t>
            </a:r>
            <a:br>
              <a:rPr lang="en-US" sz="4400" dirty="0">
                <a:solidFill>
                  <a:schemeClr val="accent6"/>
                </a:solidFill>
              </a:rPr>
            </a:br>
            <a:br>
              <a:rPr lang="en-US" sz="4400" dirty="0">
                <a:solidFill>
                  <a:schemeClr val="accent6"/>
                </a:solidFill>
              </a:rPr>
            </a:br>
            <a:r>
              <a:rPr lang="en-US" sz="4400" dirty="0">
                <a:solidFill>
                  <a:schemeClr val="accent1"/>
                </a:solidFill>
              </a:rPr>
              <a:t>Internship phase II presentation</a:t>
            </a:r>
            <a:br>
              <a:rPr lang="en-US" sz="4400" dirty="0">
                <a:solidFill>
                  <a:schemeClr val="accent1"/>
                </a:solidFill>
              </a:rPr>
            </a:br>
            <a:br>
              <a:rPr lang="en-US" sz="4400" dirty="0">
                <a:solidFill>
                  <a:srgbClr val="FF0000"/>
                </a:solidFill>
              </a:rPr>
            </a:br>
            <a:r>
              <a:rPr lang="en-US" sz="4400" dirty="0"/>
              <a:t>AI Self Driving Car</a:t>
            </a:r>
          </a:p>
        </p:txBody>
      </p:sp>
      <p:sp>
        <p:nvSpPr>
          <p:cNvPr id="4" name="Subtitle 3"/>
          <p:cNvSpPr>
            <a:spLocks noGrp="1"/>
          </p:cNvSpPr>
          <p:nvPr>
            <p:ph type="subTitle" idx="1"/>
          </p:nvPr>
        </p:nvSpPr>
        <p:spPr>
          <a:xfrm>
            <a:off x="1065214" y="5229200"/>
            <a:ext cx="6613374" cy="1219200"/>
          </a:xfrm>
        </p:spPr>
        <p:txBody>
          <a:bodyPr/>
          <a:lstStyle/>
          <a:p>
            <a:r>
              <a:rPr lang="en-US" sz="2000" dirty="0"/>
              <a:t>Under the guidance of</a:t>
            </a:r>
            <a:br>
              <a:rPr lang="en-US" sz="2000" dirty="0"/>
            </a:br>
            <a:r>
              <a:rPr lang="en-US" sz="2000" dirty="0"/>
              <a:t>Prof. Merin Meleet and Anisha B S</a:t>
            </a:r>
            <a:endParaRPr lang="it-IT" dirty="0"/>
          </a:p>
        </p:txBody>
      </p:sp>
      <p:sp>
        <p:nvSpPr>
          <p:cNvPr id="2" name="TextBox 1">
            <a:extLst>
              <a:ext uri="{FF2B5EF4-FFF2-40B4-BE49-F238E27FC236}">
                <a16:creationId xmlns:a16="http://schemas.microsoft.com/office/drawing/2014/main" id="{16543CB4-0FB6-4AD6-B6BF-3D3078F69470}"/>
              </a:ext>
            </a:extLst>
          </p:cNvPr>
          <p:cNvSpPr txBox="1"/>
          <p:nvPr/>
        </p:nvSpPr>
        <p:spPr>
          <a:xfrm>
            <a:off x="8614692" y="5249312"/>
            <a:ext cx="2736304" cy="1200329"/>
          </a:xfrm>
          <a:prstGeom prst="rect">
            <a:avLst/>
          </a:prstGeom>
          <a:noFill/>
        </p:spPr>
        <p:txBody>
          <a:bodyPr wrap="square" rtlCol="0">
            <a:spAutoFit/>
          </a:bodyPr>
          <a:lstStyle/>
          <a:p>
            <a:r>
              <a:rPr lang="en-US" sz="1800" dirty="0">
                <a:solidFill>
                  <a:schemeClr val="accent5"/>
                </a:solidFill>
              </a:rPr>
              <a:t>Team Members:</a:t>
            </a:r>
          </a:p>
          <a:p>
            <a:r>
              <a:rPr lang="en-US" sz="1800" dirty="0">
                <a:solidFill>
                  <a:srgbClr val="002060"/>
                </a:solidFill>
              </a:rPr>
              <a:t>Vishweshwar bhat</a:t>
            </a:r>
          </a:p>
          <a:p>
            <a:r>
              <a:rPr lang="en-US" sz="1800" dirty="0">
                <a:solidFill>
                  <a:srgbClr val="002060"/>
                </a:solidFill>
              </a:rPr>
              <a:t>Ram Abhinav</a:t>
            </a:r>
            <a:endParaRPr lang="en-US" dirty="0">
              <a:solidFill>
                <a:srgbClr val="002060"/>
              </a:solidFill>
            </a:endParaRPr>
          </a:p>
          <a:p>
            <a:endParaRPr lang="en-U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Model Architecture</a:t>
            </a:r>
          </a:p>
        </p:txBody>
      </p:sp>
      <p:pic>
        <p:nvPicPr>
          <p:cNvPr id="5" name="Content Placeholder 4">
            <a:extLst>
              <a:ext uri="{FF2B5EF4-FFF2-40B4-BE49-F238E27FC236}">
                <a16:creationId xmlns:a16="http://schemas.microsoft.com/office/drawing/2014/main" id="{9362CB3A-BAEC-49EF-8255-8AD35E975C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1844" y="2133600"/>
            <a:ext cx="10585175" cy="4343400"/>
          </a:xfr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FBC-3C9B-4D63-A1D7-C64B9745C269}"/>
              </a:ext>
            </a:extLst>
          </p:cNvPr>
          <p:cNvSpPr>
            <a:spLocks noGrp="1"/>
          </p:cNvSpPr>
          <p:nvPr>
            <p:ph type="title"/>
          </p:nvPr>
        </p:nvSpPr>
        <p:spPr/>
        <p:txBody>
          <a:bodyPr/>
          <a:lstStyle/>
          <a:p>
            <a:r>
              <a:rPr lang="en-US" dirty="0"/>
              <a:t>A Look At Best Hyper Parameter</a:t>
            </a:r>
          </a:p>
        </p:txBody>
      </p:sp>
      <p:pic>
        <p:nvPicPr>
          <p:cNvPr id="5" name="Content Placeholder 4">
            <a:extLst>
              <a:ext uri="{FF2B5EF4-FFF2-40B4-BE49-F238E27FC236}">
                <a16:creationId xmlns:a16="http://schemas.microsoft.com/office/drawing/2014/main" id="{ACA18D9B-21F5-4919-8202-0B401004D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884" y="1905000"/>
            <a:ext cx="9000999" cy="4764360"/>
          </a:xfrm>
        </p:spPr>
      </p:pic>
    </p:spTree>
    <p:extLst>
      <p:ext uri="{BB962C8B-B14F-4D97-AF65-F5344CB8AC3E}">
        <p14:creationId xmlns:p14="http://schemas.microsoft.com/office/powerpoint/2010/main" val="22202978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4C22-41E8-4605-ABBF-1428C3C80257}"/>
              </a:ext>
            </a:extLst>
          </p:cNvPr>
          <p:cNvSpPr>
            <a:spLocks noGrp="1"/>
          </p:cNvSpPr>
          <p:nvPr>
            <p:ph type="title"/>
          </p:nvPr>
        </p:nvSpPr>
        <p:spPr>
          <a:xfrm>
            <a:off x="1413892" y="116632"/>
            <a:ext cx="9144001" cy="648072"/>
          </a:xfrm>
        </p:spPr>
        <p:txBody>
          <a:bodyPr>
            <a:normAutofit/>
          </a:bodyPr>
          <a:lstStyle/>
          <a:p>
            <a:pPr algn="ctr"/>
            <a:r>
              <a:rPr lang="en-US" sz="4000" b="1" dirty="0">
                <a:effectLst>
                  <a:outerShdw blurRad="38100" dist="38100" dir="2700000" algn="tl">
                    <a:srgbClr val="000000">
                      <a:alpha val="43137"/>
                    </a:srgbClr>
                  </a:outerShdw>
                </a:effectLst>
              </a:rPr>
              <a:t>Demo of Deployment</a:t>
            </a:r>
          </a:p>
        </p:txBody>
      </p:sp>
      <p:pic>
        <p:nvPicPr>
          <p:cNvPr id="5" name="WhatsApp Video 2021-09-24 at 10.35.33">
            <a:hlinkClick r:id="" action="ppaction://media"/>
            <a:extLst>
              <a:ext uri="{FF2B5EF4-FFF2-40B4-BE49-F238E27FC236}">
                <a16:creationId xmlns:a16="http://schemas.microsoft.com/office/drawing/2014/main" id="{719166E5-40E4-49C3-AD2E-CEF0C1C487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6413" y="1143000"/>
            <a:ext cx="6096000" cy="4572000"/>
          </a:xfrm>
          <a:prstGeom prst="rect">
            <a:avLst/>
          </a:prstGeom>
        </p:spPr>
      </p:pic>
    </p:spTree>
    <p:extLst>
      <p:ext uri="{BB962C8B-B14F-4D97-AF65-F5344CB8AC3E}">
        <p14:creationId xmlns:p14="http://schemas.microsoft.com/office/powerpoint/2010/main" val="30376200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4ADB5-7ADE-4353-9E72-B706936FF1D2}"/>
              </a:ext>
            </a:extLst>
          </p:cNvPr>
          <p:cNvSpPr>
            <a:spLocks noGrp="1"/>
          </p:cNvSpPr>
          <p:nvPr>
            <p:ph type="title"/>
          </p:nvPr>
        </p:nvSpPr>
        <p:spPr>
          <a:xfrm>
            <a:off x="1522411" y="20351"/>
            <a:ext cx="9144001" cy="743744"/>
          </a:xfrm>
        </p:spPr>
        <p:txBody>
          <a:bodyPr/>
          <a:lstStyle/>
          <a:p>
            <a:pPr algn="ctr"/>
            <a:r>
              <a:rPr lang="en-US" sz="3600" b="1" dirty="0">
                <a:effectLst>
                  <a:outerShdw blurRad="38100" dist="38100" dir="2700000" algn="tl">
                    <a:srgbClr val="000000">
                      <a:alpha val="43137"/>
                    </a:srgbClr>
                  </a:outerShdw>
                </a:effectLst>
              </a:rPr>
              <a:t>Demo of Deployment</a:t>
            </a:r>
            <a:endParaRPr lang="en-US" b="1" dirty="0"/>
          </a:p>
        </p:txBody>
      </p:sp>
      <p:pic>
        <p:nvPicPr>
          <p:cNvPr id="5" name="self_driving_car_nanodegree_program 2021-09-24 20-11-06">
            <a:hlinkClick r:id="" action="ppaction://media"/>
            <a:extLst>
              <a:ext uri="{FF2B5EF4-FFF2-40B4-BE49-F238E27FC236}">
                <a16:creationId xmlns:a16="http://schemas.microsoft.com/office/drawing/2014/main" id="{8FC42BBD-76D6-43B9-9A42-846BCD8B1F5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51211" y="1484784"/>
            <a:ext cx="5486400" cy="4114800"/>
          </a:xfrm>
        </p:spPr>
      </p:pic>
    </p:spTree>
    <p:extLst>
      <p:ext uri="{BB962C8B-B14F-4D97-AF65-F5344CB8AC3E}">
        <p14:creationId xmlns:p14="http://schemas.microsoft.com/office/powerpoint/2010/main" val="16502428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E5984-5725-4CEC-9D1F-4CB2841C01B6}"/>
              </a:ext>
            </a:extLst>
          </p:cNvPr>
          <p:cNvSpPr>
            <a:spLocks noGrp="1"/>
          </p:cNvSpPr>
          <p:nvPr>
            <p:ph type="title"/>
          </p:nvPr>
        </p:nvSpPr>
        <p:spPr>
          <a:xfrm>
            <a:off x="612194" y="332656"/>
            <a:ext cx="9144001" cy="651520"/>
          </a:xfrm>
        </p:spPr>
        <p:txBody>
          <a:bodyPr/>
          <a:lstStyle/>
          <a:p>
            <a:r>
              <a:rPr lang="en-US" b="1" dirty="0">
                <a:effectLst>
                  <a:outerShdw blurRad="38100" dist="38100" dir="2700000" algn="tl">
                    <a:srgbClr val="000000">
                      <a:alpha val="43137"/>
                    </a:srgbClr>
                  </a:outerShdw>
                </a:effectLst>
              </a:rPr>
              <a:t>References</a:t>
            </a:r>
          </a:p>
        </p:txBody>
      </p:sp>
      <p:sp>
        <p:nvSpPr>
          <p:cNvPr id="4" name="Content Placeholder 3">
            <a:extLst>
              <a:ext uri="{FF2B5EF4-FFF2-40B4-BE49-F238E27FC236}">
                <a16:creationId xmlns:a16="http://schemas.microsoft.com/office/drawing/2014/main" id="{759C88C2-C097-4AAC-A73E-421478D7725B}"/>
              </a:ext>
            </a:extLst>
          </p:cNvPr>
          <p:cNvSpPr>
            <a:spLocks noGrp="1"/>
          </p:cNvSpPr>
          <p:nvPr>
            <p:ph idx="1"/>
          </p:nvPr>
        </p:nvSpPr>
        <p:spPr>
          <a:xfrm>
            <a:off x="612194" y="1124745"/>
            <a:ext cx="10810809" cy="5400600"/>
          </a:xfrm>
        </p:spPr>
        <p:txBody>
          <a:bodyPr>
            <a:noAutofit/>
          </a:bodyPr>
          <a:lstStyle/>
          <a:p>
            <a:pPr marL="0" indent="0">
              <a:buNone/>
            </a:pPr>
            <a:r>
              <a:rPr lang="en-US" sz="1800" dirty="0"/>
              <a:t>[1] M. Bojarski, D. Del Testa, D. Dworakowski, B. Firner, B. Flepp, P. Goyal, L. D. Jackel, M. Monfort, U. Muller, J. Zhang, et al. End to end learning for self-driving cars.  arXiv preprint arXiv:1604.07316, 2016.</a:t>
            </a:r>
          </a:p>
          <a:p>
            <a:pPr marL="0" indent="0">
              <a:buNone/>
            </a:pPr>
            <a:r>
              <a:rPr lang="en-US" sz="1800" dirty="0"/>
              <a:t>[2] M. Bojarski, P. Yeres, A. Choromanska, K. Choromanski, B. Firner, L. Jackel, and U. Muller. Explaining how a deep neural network trained with end-to-end learning steers a car.  arXiv preprint arXiv:1704.07911, 2017.</a:t>
            </a:r>
          </a:p>
          <a:p>
            <a:pPr marL="0" indent="0">
              <a:buNone/>
            </a:pPr>
            <a:r>
              <a:rPr lang="en-US" sz="1800" dirty="0"/>
              <a:t>[3] Y. Wiseman and I. Grinberg, "When an Inescapable Accident of Autonomous Vehicles is  Looming", International Journal of Control and Automation, Vol. 9(6), pp. 297-308, 2016.</a:t>
            </a:r>
          </a:p>
          <a:p>
            <a:pPr marL="0" indent="0">
              <a:buNone/>
            </a:pPr>
            <a:r>
              <a:rPr lang="en-US" sz="1800" dirty="0"/>
              <a:t>[4] C. Farabet, C. Couprie, L. Najman, and Y. LeCun. Learning hierarchical features for scene labeling. IEEE transactions on pattern analysis and machine intelligence, 35(8):1915– 1929, 2013.</a:t>
            </a:r>
          </a:p>
          <a:p>
            <a:pPr marL="0" indent="0">
              <a:buNone/>
            </a:pPr>
            <a:r>
              <a:rPr lang="en-US" sz="1800" dirty="0"/>
              <a:t>[5] I. Goodfellow, J. Pouget-Abadie, M. Mirza, B. Xu, D. Warde-Farley, S. Ozair, A. Courville, and Y. Bengio. Generative                                               adversarial nets. In Advances in neural information processing systems, pages 2672–2680, 2014.</a:t>
            </a:r>
          </a:p>
          <a:p>
            <a:pPr marL="0" indent="0">
              <a:buNone/>
            </a:pPr>
            <a:r>
              <a:rPr lang="en-US" sz="1800" dirty="0"/>
              <a:t>[6] K. He, X. Zhang, S. Ren, and J. Sun. Deep residual learning for image recognition. In Proceedings of the IEEE Conference on   Computer Vision and Pattern Recognition, pages  770–778, 2016.</a:t>
            </a:r>
          </a:p>
          <a:p>
            <a:pPr marL="0" indent="0">
              <a:buNone/>
            </a:pPr>
            <a:endParaRPr lang="en-US" sz="1800" dirty="0"/>
          </a:p>
        </p:txBody>
      </p:sp>
    </p:spTree>
    <p:extLst>
      <p:ext uri="{BB962C8B-B14F-4D97-AF65-F5344CB8AC3E}">
        <p14:creationId xmlns:p14="http://schemas.microsoft.com/office/powerpoint/2010/main" val="3327956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54367"/>
            <a:ext cx="9144001" cy="1371600"/>
          </a:xfrm>
        </p:spPr>
        <p:txBody>
          <a:bodyPr/>
          <a:lstStyle/>
          <a:p>
            <a:r>
              <a:rPr lang="en-US" dirty="0">
                <a:effectLst>
                  <a:outerShdw blurRad="38100" dist="38100" dir="2700000" algn="tl">
                    <a:srgbClr val="000000">
                      <a:alpha val="43137"/>
                    </a:srgbClr>
                  </a:outerShdw>
                </a:effectLst>
              </a:rPr>
              <a:t>Contents</a:t>
            </a:r>
          </a:p>
        </p:txBody>
      </p:sp>
      <p:sp>
        <p:nvSpPr>
          <p:cNvPr id="14" name="Content Placeholder 13"/>
          <p:cNvSpPr>
            <a:spLocks noGrp="1"/>
          </p:cNvSpPr>
          <p:nvPr>
            <p:ph idx="1"/>
          </p:nvPr>
        </p:nvSpPr>
        <p:spPr/>
        <p:txBody>
          <a:bodyPr>
            <a:normAutofit lnSpcReduction="10000"/>
          </a:bodyPr>
          <a:lstStyle/>
          <a:p>
            <a:r>
              <a:rPr lang="en-US" dirty="0"/>
              <a:t>Introduction</a:t>
            </a:r>
          </a:p>
          <a:p>
            <a:r>
              <a:rPr lang="en-US" dirty="0"/>
              <a:t>Car </a:t>
            </a:r>
            <a:r>
              <a:rPr lang="en-US" dirty="0" err="1"/>
              <a:t>Behaviour</a:t>
            </a:r>
            <a:r>
              <a:rPr lang="en-US" dirty="0"/>
              <a:t> Cloning</a:t>
            </a:r>
          </a:p>
          <a:p>
            <a:r>
              <a:rPr lang="en-US" dirty="0"/>
              <a:t>Dataset Description</a:t>
            </a:r>
          </a:p>
          <a:p>
            <a:r>
              <a:rPr lang="en-US" dirty="0"/>
              <a:t>Data Preprocessing</a:t>
            </a:r>
          </a:p>
          <a:p>
            <a:r>
              <a:rPr lang="en-US" dirty="0"/>
              <a:t>Model Architecture</a:t>
            </a:r>
          </a:p>
          <a:p>
            <a:r>
              <a:rPr lang="en-US" dirty="0"/>
              <a:t>Hyper Parameter Tuning</a:t>
            </a:r>
          </a:p>
          <a:p>
            <a:r>
              <a:rPr lang="en-US" dirty="0"/>
              <a:t>Implementation</a:t>
            </a:r>
          </a:p>
          <a:p>
            <a:r>
              <a:rPr lang="en-US" dirty="0"/>
              <a:t>References</a:t>
            </a:r>
          </a:p>
          <a:p>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2987823" cy="1371600"/>
          </a:xfrm>
        </p:spPr>
        <p:txBody>
          <a:bodyPr/>
          <a:lstStyle/>
          <a:p>
            <a:r>
              <a:rPr lang="en-US" b="1"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52ACE226-76D0-4FC3-BCFE-8E6E6A93322F}"/>
              </a:ext>
            </a:extLst>
          </p:cNvPr>
          <p:cNvSpPr>
            <a:spLocks noGrp="1"/>
          </p:cNvSpPr>
          <p:nvPr>
            <p:ph idx="1"/>
          </p:nvPr>
        </p:nvSpPr>
        <p:spPr>
          <a:xfrm>
            <a:off x="1522413" y="2060848"/>
            <a:ext cx="9134391" cy="3958952"/>
          </a:xfrm>
        </p:spPr>
        <p:txBody>
          <a:bodyPr>
            <a:normAutofit lnSpcReduction="10000"/>
          </a:bodyPr>
          <a:lstStyle/>
          <a:p>
            <a:pPr marL="0" indent="0">
              <a:buNone/>
            </a:pPr>
            <a:r>
              <a:rPr lang="en-US" dirty="0"/>
              <a:t>Self Driving Cars are very common these days. With various tech. giants working in this field of research, autonomous mobility i.e. self-driving cars are no longer the talks of fiction. Various driving support systems are now available in market like lane assist, parking assist, etc. These features are called ADAS or Advanced Driver Assistance Systems. The cameras mounted on the front of the car i.e. on the hood of the car, are being used by various self-driving car engineers to implement these ADAS functions. Some functions include Road lane recognition, traffic signs detection, object or vehicle detection, and so on. The list is never ending. In this , various front facing cameras (center, left and right) are used to improve the driving </a:t>
            </a:r>
            <a:r>
              <a:rPr lang="en-US" dirty="0" err="1"/>
              <a:t>behaviour</a:t>
            </a:r>
            <a:r>
              <a:rPr lang="en-US" dirty="0"/>
              <a:t> of the self-driving cars and the model is trained in such a way that the car never goes out of the track despite of the road curvatures or sharp turns.</a:t>
            </a:r>
          </a:p>
          <a:p>
            <a:pPr marL="0" indent="0">
              <a:buNone/>
            </a:pPr>
            <a:endParaRPr lang="en-US" dirty="0"/>
          </a:p>
        </p:txBody>
      </p:sp>
      <p:pic>
        <p:nvPicPr>
          <p:cNvPr id="4" name="Picture 3">
            <a:extLst>
              <a:ext uri="{FF2B5EF4-FFF2-40B4-BE49-F238E27FC236}">
                <a16:creationId xmlns:a16="http://schemas.microsoft.com/office/drawing/2014/main" id="{602EF934-71BC-4F70-BD5E-0B41F9E8D7FD}"/>
              </a:ext>
            </a:extLst>
          </p:cNvPr>
          <p:cNvPicPr>
            <a:picLocks noChangeAspect="1"/>
          </p:cNvPicPr>
          <p:nvPr/>
        </p:nvPicPr>
        <p:blipFill>
          <a:blip r:embed="rId2"/>
          <a:stretch>
            <a:fillRect/>
          </a:stretch>
        </p:blipFill>
        <p:spPr>
          <a:xfrm>
            <a:off x="5302324" y="228600"/>
            <a:ext cx="2857500" cy="1600200"/>
          </a:xfrm>
          <a:prstGeom prst="rect">
            <a:avLst/>
          </a:prstGeom>
        </p:spPr>
      </p:pic>
      <p:pic>
        <p:nvPicPr>
          <p:cNvPr id="5" name="Picture 4">
            <a:extLst>
              <a:ext uri="{FF2B5EF4-FFF2-40B4-BE49-F238E27FC236}">
                <a16:creationId xmlns:a16="http://schemas.microsoft.com/office/drawing/2014/main" id="{D611C820-90F1-4DD3-8D53-29AF4D59CCAB}"/>
              </a:ext>
            </a:extLst>
          </p:cNvPr>
          <p:cNvPicPr>
            <a:picLocks noChangeAspect="1"/>
          </p:cNvPicPr>
          <p:nvPr/>
        </p:nvPicPr>
        <p:blipFill>
          <a:blip r:embed="rId3"/>
          <a:stretch>
            <a:fillRect/>
          </a:stretch>
        </p:blipFill>
        <p:spPr>
          <a:xfrm>
            <a:off x="8716263" y="257445"/>
            <a:ext cx="2724150" cy="1676400"/>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93B2-352D-4A55-9B41-D0E98CF82742}"/>
              </a:ext>
            </a:extLst>
          </p:cNvPr>
          <p:cNvSpPr>
            <a:spLocks noGrp="1"/>
          </p:cNvSpPr>
          <p:nvPr>
            <p:ph type="title"/>
          </p:nvPr>
        </p:nvSpPr>
        <p:spPr>
          <a:xfrm>
            <a:off x="1522413" y="381000"/>
            <a:ext cx="7020271" cy="1371600"/>
          </a:xfrm>
        </p:spPr>
        <p:txBody>
          <a:bodyPr/>
          <a:lstStyle/>
          <a:p>
            <a:r>
              <a:rPr lang="en-US" b="1" i="0" dirty="0">
                <a:solidFill>
                  <a:schemeClr val="tx2"/>
                </a:solidFill>
                <a:effectLst/>
              </a:rPr>
              <a:t>Car Behavior Cloning</a:t>
            </a:r>
            <a:br>
              <a:rPr lang="en-US" sz="3200" dirty="0">
                <a:solidFill>
                  <a:schemeClr val="tx2"/>
                </a:solidFill>
                <a:effectLst/>
              </a:rPr>
            </a:br>
            <a:endParaRPr lang="en-US" dirty="0"/>
          </a:p>
        </p:txBody>
      </p:sp>
      <p:sp>
        <p:nvSpPr>
          <p:cNvPr id="3" name="Content Placeholder 2">
            <a:extLst>
              <a:ext uri="{FF2B5EF4-FFF2-40B4-BE49-F238E27FC236}">
                <a16:creationId xmlns:a16="http://schemas.microsoft.com/office/drawing/2014/main" id="{453B03D4-E821-4257-9FBD-49F399289036}"/>
              </a:ext>
            </a:extLst>
          </p:cNvPr>
          <p:cNvSpPr>
            <a:spLocks noGrp="1"/>
          </p:cNvSpPr>
          <p:nvPr>
            <p:ph idx="1"/>
          </p:nvPr>
        </p:nvSpPr>
        <p:spPr>
          <a:xfrm>
            <a:off x="1522413" y="1904999"/>
            <a:ext cx="7740351" cy="4188297"/>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Behavioral cloning is the process of replicating human behavior via visuomotor policies by means of machine learning algorithms. In recent years, several deep learning-based behavioral cloning approaches have been developed in the context of self-driving cars specifically based on the concept of transfer learning</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The </a:t>
            </a:r>
            <a:r>
              <a:rPr lang="en-US" altLang="en-US" dirty="0" err="1"/>
              <a:t>the</a:t>
            </a:r>
            <a:r>
              <a:rPr lang="en-US" altLang="en-US" dirty="0"/>
              <a:t> goal of behavioral cloning is to collect data while exhibiting good behavior and then train a model to mimic that behavior with the collected data. While in a real-world setting this would involved mounting sensors on a car and driving around, in a simulator.</a:t>
            </a:r>
            <a:endParaRPr lang="en-US" dirty="0"/>
          </a:p>
        </p:txBody>
      </p:sp>
      <p:pic>
        <p:nvPicPr>
          <p:cNvPr id="4" name="Picture 3">
            <a:extLst>
              <a:ext uri="{FF2B5EF4-FFF2-40B4-BE49-F238E27FC236}">
                <a16:creationId xmlns:a16="http://schemas.microsoft.com/office/drawing/2014/main" id="{F1451C7A-89F9-49A3-A667-D846021155AB}"/>
              </a:ext>
            </a:extLst>
          </p:cNvPr>
          <p:cNvPicPr>
            <a:picLocks noChangeAspect="1"/>
          </p:cNvPicPr>
          <p:nvPr/>
        </p:nvPicPr>
        <p:blipFill>
          <a:blip r:embed="rId2"/>
          <a:stretch>
            <a:fillRect/>
          </a:stretch>
        </p:blipFill>
        <p:spPr>
          <a:xfrm>
            <a:off x="9166209" y="1602493"/>
            <a:ext cx="2880320" cy="1769382"/>
          </a:xfrm>
          <a:prstGeom prst="rect">
            <a:avLst/>
          </a:prstGeom>
        </p:spPr>
      </p:pic>
      <p:pic>
        <p:nvPicPr>
          <p:cNvPr id="5" name="Picture 4">
            <a:extLst>
              <a:ext uri="{FF2B5EF4-FFF2-40B4-BE49-F238E27FC236}">
                <a16:creationId xmlns:a16="http://schemas.microsoft.com/office/drawing/2014/main" id="{13C5F56B-6467-43F3-AD23-AB76D267F34B}"/>
              </a:ext>
            </a:extLst>
          </p:cNvPr>
          <p:cNvPicPr>
            <a:picLocks noChangeAspect="1"/>
          </p:cNvPicPr>
          <p:nvPr/>
        </p:nvPicPr>
        <p:blipFill>
          <a:blip r:embed="rId3"/>
          <a:stretch>
            <a:fillRect/>
          </a:stretch>
        </p:blipFill>
        <p:spPr>
          <a:xfrm>
            <a:off x="9130205" y="4293096"/>
            <a:ext cx="2952328" cy="1743075"/>
          </a:xfrm>
          <a:prstGeom prst="rect">
            <a:avLst/>
          </a:prstGeom>
        </p:spPr>
      </p:pic>
    </p:spTree>
    <p:extLst>
      <p:ext uri="{BB962C8B-B14F-4D97-AF65-F5344CB8AC3E}">
        <p14:creationId xmlns:p14="http://schemas.microsoft.com/office/powerpoint/2010/main" val="269691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Dataset Description</a:t>
            </a:r>
          </a:p>
        </p:txBody>
      </p:sp>
      <p:sp>
        <p:nvSpPr>
          <p:cNvPr id="3" name="Content Placeholder 2"/>
          <p:cNvSpPr>
            <a:spLocks noGrp="1"/>
          </p:cNvSpPr>
          <p:nvPr>
            <p:ph sz="half" idx="1"/>
          </p:nvPr>
        </p:nvSpPr>
        <p:spPr/>
        <p:txBody>
          <a:bodyPr/>
          <a:lstStyle/>
          <a:p>
            <a:r>
              <a:rPr lang="en-US" dirty="0"/>
              <a:t>Collected From the simulator</a:t>
            </a:r>
          </a:p>
          <a:p>
            <a:r>
              <a:rPr lang="en-US" dirty="0"/>
              <a:t>Consist of 7 columns i.e.</a:t>
            </a:r>
          </a:p>
          <a:p>
            <a:pPr lvl="1"/>
            <a:r>
              <a:rPr lang="en-US" dirty="0"/>
              <a:t>Path of the images from Center, Left and Right Camera</a:t>
            </a:r>
          </a:p>
          <a:p>
            <a:pPr lvl="1"/>
            <a:r>
              <a:rPr lang="en-US" dirty="0"/>
              <a:t>Steering Angle</a:t>
            </a:r>
          </a:p>
          <a:p>
            <a:pPr lvl="1"/>
            <a:r>
              <a:rPr lang="en-US" dirty="0"/>
              <a:t>Throttle</a:t>
            </a:r>
          </a:p>
          <a:p>
            <a:pPr lvl="1"/>
            <a:r>
              <a:rPr lang="en-US" dirty="0"/>
              <a:t>Brake</a:t>
            </a:r>
          </a:p>
          <a:p>
            <a:pPr lvl="1"/>
            <a:r>
              <a:rPr lang="en-US" dirty="0"/>
              <a:t>Speed</a:t>
            </a:r>
          </a:p>
        </p:txBody>
      </p:sp>
      <p:pic>
        <p:nvPicPr>
          <p:cNvPr id="6" name="Content Placeholder 5">
            <a:extLst>
              <a:ext uri="{FF2B5EF4-FFF2-40B4-BE49-F238E27FC236}">
                <a16:creationId xmlns:a16="http://schemas.microsoft.com/office/drawing/2014/main" id="{545942D2-29CD-4E5E-B817-C85F5E695E2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9350" y="2348880"/>
            <a:ext cx="5697710" cy="2181047"/>
          </a:xfrm>
        </p:spPr>
      </p:pic>
      <p:sp>
        <p:nvSpPr>
          <p:cNvPr id="7" name="TextBox 6">
            <a:extLst>
              <a:ext uri="{FF2B5EF4-FFF2-40B4-BE49-F238E27FC236}">
                <a16:creationId xmlns:a16="http://schemas.microsoft.com/office/drawing/2014/main" id="{ECB4B88B-B19D-40A5-ADA9-5F06D9F8BECA}"/>
              </a:ext>
            </a:extLst>
          </p:cNvPr>
          <p:cNvSpPr txBox="1"/>
          <p:nvPr/>
        </p:nvSpPr>
        <p:spPr>
          <a:xfrm>
            <a:off x="7246540" y="1799105"/>
            <a:ext cx="4104456" cy="369332"/>
          </a:xfrm>
          <a:prstGeom prst="rect">
            <a:avLst/>
          </a:prstGeom>
          <a:noFill/>
        </p:spPr>
        <p:txBody>
          <a:bodyPr wrap="square" rtlCol="0">
            <a:spAutoFit/>
          </a:bodyPr>
          <a:lstStyle/>
          <a:p>
            <a:r>
              <a:rPr lang="en-US" dirty="0"/>
              <a:t>A look at Data Collected</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42EE-C0EC-4292-AC84-EE9D358A5837}"/>
              </a:ext>
            </a:extLst>
          </p:cNvPr>
          <p:cNvSpPr>
            <a:spLocks noGrp="1"/>
          </p:cNvSpPr>
          <p:nvPr>
            <p:ph type="title"/>
          </p:nvPr>
        </p:nvSpPr>
        <p:spPr/>
        <p:txBody>
          <a:bodyPr/>
          <a:lstStyle/>
          <a:p>
            <a:r>
              <a:rPr lang="en-US" dirty="0"/>
              <a:t>Sample Images </a:t>
            </a:r>
          </a:p>
        </p:txBody>
      </p:sp>
      <p:pic>
        <p:nvPicPr>
          <p:cNvPr id="6" name="Content Placeholder 5">
            <a:extLst>
              <a:ext uri="{FF2B5EF4-FFF2-40B4-BE49-F238E27FC236}">
                <a16:creationId xmlns:a16="http://schemas.microsoft.com/office/drawing/2014/main" id="{4148DD7D-1995-49AE-87D2-18BADFC727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3772" y="2708920"/>
            <a:ext cx="3672408" cy="2301114"/>
          </a:xfrm>
        </p:spPr>
      </p:pic>
      <p:pic>
        <p:nvPicPr>
          <p:cNvPr id="8" name="Content Placeholder 7">
            <a:extLst>
              <a:ext uri="{FF2B5EF4-FFF2-40B4-BE49-F238E27FC236}">
                <a16:creationId xmlns:a16="http://schemas.microsoft.com/office/drawing/2014/main" id="{A873071F-7D9B-48B3-89BD-1AF5BFE225D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52749" y="2708920"/>
            <a:ext cx="3672408" cy="2301114"/>
          </a:xfrm>
        </p:spPr>
      </p:pic>
      <p:pic>
        <p:nvPicPr>
          <p:cNvPr id="10" name="Picture 9">
            <a:extLst>
              <a:ext uri="{FF2B5EF4-FFF2-40B4-BE49-F238E27FC236}">
                <a16:creationId xmlns:a16="http://schemas.microsoft.com/office/drawing/2014/main" id="{EEBE16D2-CB04-417E-B67B-764931FBC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726" y="2680343"/>
            <a:ext cx="3883327" cy="2304293"/>
          </a:xfrm>
          <a:prstGeom prst="rect">
            <a:avLst/>
          </a:prstGeom>
        </p:spPr>
      </p:pic>
      <p:sp>
        <p:nvSpPr>
          <p:cNvPr id="11" name="TextBox 10">
            <a:extLst>
              <a:ext uri="{FF2B5EF4-FFF2-40B4-BE49-F238E27FC236}">
                <a16:creationId xmlns:a16="http://schemas.microsoft.com/office/drawing/2014/main" id="{D9991283-3F96-4324-9919-F44682E8080D}"/>
              </a:ext>
            </a:extLst>
          </p:cNvPr>
          <p:cNvSpPr txBox="1"/>
          <p:nvPr/>
        </p:nvSpPr>
        <p:spPr>
          <a:xfrm flipH="1">
            <a:off x="837828" y="5043826"/>
            <a:ext cx="2474561" cy="307777"/>
          </a:xfrm>
          <a:prstGeom prst="rect">
            <a:avLst/>
          </a:prstGeom>
          <a:noFill/>
        </p:spPr>
        <p:txBody>
          <a:bodyPr wrap="square" rtlCol="0">
            <a:spAutoFit/>
          </a:bodyPr>
          <a:lstStyle/>
          <a:p>
            <a:r>
              <a:rPr lang="en-US" sz="1400" dirty="0"/>
              <a:t>Image from center camera</a:t>
            </a:r>
          </a:p>
        </p:txBody>
      </p:sp>
      <p:sp>
        <p:nvSpPr>
          <p:cNvPr id="13" name="TextBox 12">
            <a:extLst>
              <a:ext uri="{FF2B5EF4-FFF2-40B4-BE49-F238E27FC236}">
                <a16:creationId xmlns:a16="http://schemas.microsoft.com/office/drawing/2014/main" id="{427C16DC-1C17-42F3-B638-EA33B743EA71}"/>
              </a:ext>
            </a:extLst>
          </p:cNvPr>
          <p:cNvSpPr txBox="1"/>
          <p:nvPr/>
        </p:nvSpPr>
        <p:spPr>
          <a:xfrm>
            <a:off x="4870276" y="5044078"/>
            <a:ext cx="2016224" cy="307777"/>
          </a:xfrm>
          <a:prstGeom prst="rect">
            <a:avLst/>
          </a:prstGeom>
          <a:noFill/>
        </p:spPr>
        <p:txBody>
          <a:bodyPr wrap="square">
            <a:spAutoFit/>
          </a:bodyPr>
          <a:lstStyle/>
          <a:p>
            <a:r>
              <a:rPr lang="en-US" sz="1400" dirty="0"/>
              <a:t>Image from left camera</a:t>
            </a:r>
          </a:p>
        </p:txBody>
      </p:sp>
      <p:sp>
        <p:nvSpPr>
          <p:cNvPr id="15" name="TextBox 14">
            <a:extLst>
              <a:ext uri="{FF2B5EF4-FFF2-40B4-BE49-F238E27FC236}">
                <a16:creationId xmlns:a16="http://schemas.microsoft.com/office/drawing/2014/main" id="{71AFF0D3-1BD6-47F7-9621-3A0328E85C8D}"/>
              </a:ext>
            </a:extLst>
          </p:cNvPr>
          <p:cNvSpPr txBox="1"/>
          <p:nvPr/>
        </p:nvSpPr>
        <p:spPr>
          <a:xfrm>
            <a:off x="8038628" y="5105401"/>
            <a:ext cx="2232248" cy="307777"/>
          </a:xfrm>
          <a:prstGeom prst="rect">
            <a:avLst/>
          </a:prstGeom>
          <a:noFill/>
        </p:spPr>
        <p:txBody>
          <a:bodyPr wrap="square">
            <a:spAutoFit/>
          </a:bodyPr>
          <a:lstStyle/>
          <a:p>
            <a:r>
              <a:rPr lang="en-US" sz="1400" dirty="0"/>
              <a:t>Image from right camera</a:t>
            </a:r>
          </a:p>
        </p:txBody>
      </p:sp>
    </p:spTree>
    <p:extLst>
      <p:ext uri="{BB962C8B-B14F-4D97-AF65-F5344CB8AC3E}">
        <p14:creationId xmlns:p14="http://schemas.microsoft.com/office/powerpoint/2010/main" val="35653281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1031776"/>
          </a:xfrm>
        </p:spPr>
        <p:txBody>
          <a:bodyPr/>
          <a:lstStyle/>
          <a:p>
            <a:r>
              <a:rPr lang="en-US" b="1" dirty="0">
                <a:effectLst>
                  <a:outerShdw blurRad="38100" dist="38100" dir="2700000" algn="tl">
                    <a:srgbClr val="000000">
                      <a:alpha val="43137"/>
                    </a:srgbClr>
                  </a:outerShdw>
                </a:effectLst>
              </a:rPr>
              <a:t>Data Preprocessing</a:t>
            </a:r>
          </a:p>
        </p:txBody>
      </p:sp>
      <p:sp>
        <p:nvSpPr>
          <p:cNvPr id="4" name="Content Placeholder 3">
            <a:extLst>
              <a:ext uri="{FF2B5EF4-FFF2-40B4-BE49-F238E27FC236}">
                <a16:creationId xmlns:a16="http://schemas.microsoft.com/office/drawing/2014/main" id="{9CF55F35-7458-459B-8396-FE5D475A08CB}"/>
              </a:ext>
            </a:extLst>
          </p:cNvPr>
          <p:cNvSpPr>
            <a:spLocks noGrp="1"/>
          </p:cNvSpPr>
          <p:nvPr>
            <p:ph idx="1"/>
          </p:nvPr>
        </p:nvSpPr>
        <p:spPr>
          <a:xfrm>
            <a:off x="1522413" y="1556792"/>
            <a:ext cx="9134391" cy="3024336"/>
          </a:xfrm>
        </p:spPr>
        <p:txBody>
          <a:bodyPr/>
          <a:lstStyle/>
          <a:p>
            <a:r>
              <a:rPr lang="en-US" dirty="0"/>
              <a:t>Techniques</a:t>
            </a:r>
          </a:p>
          <a:p>
            <a:pPr lvl="1"/>
            <a:r>
              <a:rPr lang="en-US" dirty="0"/>
              <a:t>Cropping the Region of Interest (ROI)</a:t>
            </a:r>
          </a:p>
          <a:p>
            <a:pPr lvl="1"/>
            <a:r>
              <a:rPr lang="en-US" dirty="0"/>
              <a:t>Randomly Flipping the Image </a:t>
            </a:r>
          </a:p>
          <a:p>
            <a:pPr lvl="1"/>
            <a:r>
              <a:rPr lang="en-US" dirty="0"/>
              <a:t>Randomly shifting the image (translating)</a:t>
            </a:r>
          </a:p>
          <a:p>
            <a:pPr lvl="1"/>
            <a:r>
              <a:rPr lang="en-US" dirty="0"/>
              <a:t>Randomly changing the Brightness Of the Image</a:t>
            </a:r>
          </a:p>
          <a:p>
            <a:pPr lvl="1"/>
            <a:r>
              <a:rPr lang="en-US" dirty="0"/>
              <a:t>Converting RGB to YUV format </a:t>
            </a:r>
          </a:p>
          <a:p>
            <a:pPr lvl="1"/>
            <a:r>
              <a:rPr lang="en-US" dirty="0"/>
              <a:t>And Resizing the Image</a:t>
            </a:r>
          </a:p>
          <a:p>
            <a:pPr marL="231775" lvl="1" indent="0">
              <a:buNone/>
            </a:pPr>
            <a:endParaRPr lang="en-US" dirty="0"/>
          </a:p>
        </p:txBody>
      </p:sp>
      <p:pic>
        <p:nvPicPr>
          <p:cNvPr id="3" name="Picture 2">
            <a:extLst>
              <a:ext uri="{FF2B5EF4-FFF2-40B4-BE49-F238E27FC236}">
                <a16:creationId xmlns:a16="http://schemas.microsoft.com/office/drawing/2014/main" id="{BE5D038D-57E3-4E21-8CE9-657D58B79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4725144"/>
            <a:ext cx="3672408" cy="1584176"/>
          </a:xfrm>
          <a:prstGeom prst="rect">
            <a:avLst/>
          </a:prstGeom>
        </p:spPr>
      </p:pic>
      <p:sp>
        <p:nvSpPr>
          <p:cNvPr id="5" name="TextBox 4">
            <a:extLst>
              <a:ext uri="{FF2B5EF4-FFF2-40B4-BE49-F238E27FC236}">
                <a16:creationId xmlns:a16="http://schemas.microsoft.com/office/drawing/2014/main" id="{8F79C044-ACF4-4B62-B4DD-B4B0738869AE}"/>
              </a:ext>
            </a:extLst>
          </p:cNvPr>
          <p:cNvSpPr txBox="1"/>
          <p:nvPr/>
        </p:nvSpPr>
        <p:spPr>
          <a:xfrm flipH="1">
            <a:off x="1387603" y="6211906"/>
            <a:ext cx="2618577" cy="276999"/>
          </a:xfrm>
          <a:prstGeom prst="rect">
            <a:avLst/>
          </a:prstGeom>
          <a:noFill/>
        </p:spPr>
        <p:txBody>
          <a:bodyPr wrap="square" rtlCol="0">
            <a:spAutoFit/>
          </a:bodyPr>
          <a:lstStyle/>
          <a:p>
            <a:r>
              <a:rPr lang="en-US" sz="1200" dirty="0"/>
              <a:t>Randomly Changing the Brightness</a:t>
            </a:r>
          </a:p>
        </p:txBody>
      </p:sp>
      <p:pic>
        <p:nvPicPr>
          <p:cNvPr id="7" name="Picture 6">
            <a:extLst>
              <a:ext uri="{FF2B5EF4-FFF2-40B4-BE49-F238E27FC236}">
                <a16:creationId xmlns:a16="http://schemas.microsoft.com/office/drawing/2014/main" id="{F480F5BD-2A1E-4563-AA55-EF463C7D0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20" y="4709614"/>
            <a:ext cx="3528392" cy="1486762"/>
          </a:xfrm>
          <a:prstGeom prst="rect">
            <a:avLst/>
          </a:prstGeom>
        </p:spPr>
      </p:pic>
      <p:sp>
        <p:nvSpPr>
          <p:cNvPr id="9" name="TextBox 8">
            <a:extLst>
              <a:ext uri="{FF2B5EF4-FFF2-40B4-BE49-F238E27FC236}">
                <a16:creationId xmlns:a16="http://schemas.microsoft.com/office/drawing/2014/main" id="{D19C8DDA-04AF-4522-B33C-55ACEA719C2D}"/>
              </a:ext>
            </a:extLst>
          </p:cNvPr>
          <p:cNvSpPr txBox="1"/>
          <p:nvPr/>
        </p:nvSpPr>
        <p:spPr>
          <a:xfrm>
            <a:off x="4915995" y="6211906"/>
            <a:ext cx="2421983" cy="276999"/>
          </a:xfrm>
          <a:prstGeom prst="rect">
            <a:avLst/>
          </a:prstGeom>
          <a:noFill/>
        </p:spPr>
        <p:txBody>
          <a:bodyPr wrap="square" rtlCol="0">
            <a:spAutoFit/>
          </a:bodyPr>
          <a:lstStyle/>
          <a:p>
            <a:r>
              <a:rPr lang="en-US" sz="1200" dirty="0"/>
              <a:t>Randomly Flipping the image</a:t>
            </a:r>
          </a:p>
        </p:txBody>
      </p:sp>
      <p:pic>
        <p:nvPicPr>
          <p:cNvPr id="11" name="Picture 10">
            <a:extLst>
              <a:ext uri="{FF2B5EF4-FFF2-40B4-BE49-F238E27FC236}">
                <a16:creationId xmlns:a16="http://schemas.microsoft.com/office/drawing/2014/main" id="{3F11DB0E-3A4E-4F86-8909-BF7FE6E05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599" y="4709615"/>
            <a:ext cx="3929477" cy="1486762"/>
          </a:xfrm>
          <a:prstGeom prst="rect">
            <a:avLst/>
          </a:prstGeom>
        </p:spPr>
      </p:pic>
      <p:sp>
        <p:nvSpPr>
          <p:cNvPr id="12" name="TextBox 11">
            <a:extLst>
              <a:ext uri="{FF2B5EF4-FFF2-40B4-BE49-F238E27FC236}">
                <a16:creationId xmlns:a16="http://schemas.microsoft.com/office/drawing/2014/main" id="{6AD40AB1-0C08-4B2E-8AC9-D62F5637BDA2}"/>
              </a:ext>
            </a:extLst>
          </p:cNvPr>
          <p:cNvSpPr txBox="1"/>
          <p:nvPr/>
        </p:nvSpPr>
        <p:spPr>
          <a:xfrm>
            <a:off x="8758708" y="6223655"/>
            <a:ext cx="2493991" cy="276999"/>
          </a:xfrm>
          <a:prstGeom prst="rect">
            <a:avLst/>
          </a:prstGeom>
          <a:noFill/>
        </p:spPr>
        <p:txBody>
          <a:bodyPr wrap="square" rtlCol="0">
            <a:spAutoFit/>
          </a:bodyPr>
          <a:lstStyle/>
          <a:p>
            <a:r>
              <a:rPr lang="en-US" sz="1200" dirty="0"/>
              <a:t>Randomly Translating the image</a:t>
            </a: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Hyper Parameter Tuning using </a:t>
            </a:r>
            <a:r>
              <a:rPr lang="en-US" b="1" dirty="0" err="1">
                <a:effectLst>
                  <a:outerShdw blurRad="38100" dist="38100" dir="2700000" algn="tl">
                    <a:srgbClr val="000000">
                      <a:alpha val="43137"/>
                    </a:srgbClr>
                  </a:outerShdw>
                </a:effectLst>
              </a:rPr>
              <a:t>Keras</a:t>
            </a:r>
            <a:r>
              <a:rPr lang="en-US" b="1" dirty="0">
                <a:effectLst>
                  <a:outerShdw blurRad="38100" dist="38100" dir="2700000" algn="tl">
                    <a:srgbClr val="000000">
                      <a:alpha val="43137"/>
                    </a:srgbClr>
                  </a:outerShdw>
                </a:effectLst>
              </a:rPr>
              <a:t> Tuner</a:t>
            </a:r>
          </a:p>
        </p:txBody>
      </p:sp>
      <p:sp>
        <p:nvSpPr>
          <p:cNvPr id="3" name="Content Placeholder 2">
            <a:extLst>
              <a:ext uri="{FF2B5EF4-FFF2-40B4-BE49-F238E27FC236}">
                <a16:creationId xmlns:a16="http://schemas.microsoft.com/office/drawing/2014/main" id="{955344EC-306B-43C4-923E-758E77CC01C9}"/>
              </a:ext>
            </a:extLst>
          </p:cNvPr>
          <p:cNvSpPr>
            <a:spLocks noGrp="1"/>
          </p:cNvSpPr>
          <p:nvPr>
            <p:ph idx="1"/>
          </p:nvPr>
        </p:nvSpPr>
        <p:spPr/>
        <p:txBody>
          <a:bodyPr/>
          <a:lstStyle/>
          <a:p>
            <a:r>
              <a:rPr lang="en-US" dirty="0"/>
              <a:t>Hyper Parameters </a:t>
            </a:r>
          </a:p>
          <a:p>
            <a:r>
              <a:rPr lang="en-US" dirty="0"/>
              <a:t>N convolution Layers </a:t>
            </a:r>
          </a:p>
          <a:p>
            <a:r>
              <a:rPr lang="en-US" dirty="0"/>
              <a:t>N Kernel Size</a:t>
            </a:r>
          </a:p>
          <a:p>
            <a:r>
              <a:rPr lang="en-US" dirty="0"/>
              <a:t>Drop Out Ratio</a:t>
            </a:r>
          </a:p>
          <a:p>
            <a:r>
              <a:rPr lang="en-US" dirty="0"/>
              <a:t>Learning Rate</a:t>
            </a:r>
          </a:p>
          <a:p>
            <a:r>
              <a:rPr lang="en-US" dirty="0"/>
              <a:t>N No. of Convolution Kernel </a:t>
            </a:r>
          </a:p>
          <a:p>
            <a:r>
              <a:rPr lang="en-US" dirty="0"/>
              <a:t>N No. of Dense Input</a:t>
            </a:r>
          </a:p>
          <a:p>
            <a:endParaRPr lang="en-US"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16D8-A962-49E1-8FA6-5F78E2EC599E}"/>
              </a:ext>
            </a:extLst>
          </p:cNvPr>
          <p:cNvSpPr>
            <a:spLocks noGrp="1"/>
          </p:cNvSpPr>
          <p:nvPr>
            <p:ph type="title"/>
          </p:nvPr>
        </p:nvSpPr>
        <p:spPr/>
        <p:txBody>
          <a:bodyPr/>
          <a:lstStyle/>
          <a:p>
            <a:r>
              <a:rPr lang="en-US" dirty="0"/>
              <a:t>Best Hyper Parameter So Far…!</a:t>
            </a:r>
          </a:p>
        </p:txBody>
      </p:sp>
      <p:sp>
        <p:nvSpPr>
          <p:cNvPr id="3" name="Content Placeholder 2">
            <a:extLst>
              <a:ext uri="{FF2B5EF4-FFF2-40B4-BE49-F238E27FC236}">
                <a16:creationId xmlns:a16="http://schemas.microsoft.com/office/drawing/2014/main" id="{8EBE6181-6EE8-4B0E-861E-5BD8CF6EB972}"/>
              </a:ext>
            </a:extLst>
          </p:cNvPr>
          <p:cNvSpPr>
            <a:spLocks noGrp="1"/>
          </p:cNvSpPr>
          <p:nvPr>
            <p:ph idx="1"/>
          </p:nvPr>
        </p:nvSpPr>
        <p:spPr/>
        <p:txBody>
          <a:bodyPr/>
          <a:lstStyle/>
          <a:p>
            <a:r>
              <a:rPr lang="en-US" dirty="0"/>
              <a:t>N CNN layers:6</a:t>
            </a:r>
          </a:p>
          <a:p>
            <a:r>
              <a:rPr lang="en-US" dirty="0"/>
              <a:t>Kernel Size : 3 and 5</a:t>
            </a:r>
          </a:p>
          <a:p>
            <a:r>
              <a:rPr lang="en-US" dirty="0"/>
              <a:t>No. of Conv Kernel</a:t>
            </a:r>
          </a:p>
          <a:p>
            <a:pPr lvl="1"/>
            <a:r>
              <a:rPr lang="en-US" dirty="0"/>
              <a:t>Conv1 : 192 , Conv2 : 48, Conv3 : 72, Conv : 96, Conv : 40, Conv : 40</a:t>
            </a:r>
          </a:p>
          <a:p>
            <a:r>
              <a:rPr lang="en-US" dirty="0"/>
              <a:t>No. of Dense inputs </a:t>
            </a:r>
          </a:p>
          <a:p>
            <a:pPr lvl="1"/>
            <a:r>
              <a:rPr lang="en-US" dirty="0"/>
              <a:t>Dense1 : 64 Dense2:40 Dense:15</a:t>
            </a:r>
          </a:p>
          <a:p>
            <a:r>
              <a:rPr lang="en-US" dirty="0"/>
              <a:t>Learning Rate=0.001</a:t>
            </a:r>
          </a:p>
        </p:txBody>
      </p:sp>
    </p:spTree>
    <p:extLst>
      <p:ext uri="{BB962C8B-B14F-4D97-AF65-F5344CB8AC3E}">
        <p14:creationId xmlns:p14="http://schemas.microsoft.com/office/powerpoint/2010/main" val="6605630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6118</TotalTime>
  <Words>840</Words>
  <Application>Microsoft Office PowerPoint</Application>
  <PresentationFormat>Custom</PresentationFormat>
  <Paragraphs>71</Paragraphs>
  <Slides>14</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Corbel</vt:lpstr>
      <vt:lpstr>Digital Blue Tunnel 16x9</vt:lpstr>
      <vt:lpstr>Centre of competence  In  Visual Computing  Internship phase II presentation  AI Self Driving Car</vt:lpstr>
      <vt:lpstr>Contents</vt:lpstr>
      <vt:lpstr>Introduction</vt:lpstr>
      <vt:lpstr>Car Behavior Cloning </vt:lpstr>
      <vt:lpstr>Dataset Description</vt:lpstr>
      <vt:lpstr>Sample Images </vt:lpstr>
      <vt:lpstr>Data Preprocessing</vt:lpstr>
      <vt:lpstr>Hyper Parameter Tuning using Keras Tuner</vt:lpstr>
      <vt:lpstr>Best Hyper Parameter So Far…!</vt:lpstr>
      <vt:lpstr>Model Architecture</vt:lpstr>
      <vt:lpstr>A Look At Best Hyper Parameter</vt:lpstr>
      <vt:lpstr>Demo of Deployment</vt:lpstr>
      <vt:lpstr>Demo of Deployment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of competence  In  Visual Computing  Internship phase II presentation  AI Self Driving Car</dc:title>
  <dc:creator>Nikitha Vedanth</dc:creator>
  <cp:lastModifiedBy>vishweshwar bhat</cp:lastModifiedBy>
  <cp:revision>6</cp:revision>
  <dcterms:created xsi:type="dcterms:W3CDTF">2021-09-20T07:16:58Z</dcterms:created>
  <dcterms:modified xsi:type="dcterms:W3CDTF">2021-09-25T06:30:37Z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